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7920038" cy="162004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647"/>
  </p:normalViewPr>
  <p:slideViewPr>
    <p:cSldViewPr snapToGrid="0" snapToObjects="1">
      <p:cViewPr>
        <p:scale>
          <a:sx n="97" d="100"/>
          <a:sy n="97" d="100"/>
        </p:scale>
        <p:origin x="32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2651323"/>
            <a:ext cx="6732032" cy="5640152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8508981"/>
            <a:ext cx="5940029" cy="3911355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78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4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862524"/>
            <a:ext cx="1707758" cy="137291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862524"/>
            <a:ext cx="5024274" cy="137291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2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96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4038864"/>
            <a:ext cx="6831033" cy="6738931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10841548"/>
            <a:ext cx="6831033" cy="3543845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3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4312617"/>
            <a:ext cx="3366016" cy="102790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4312617"/>
            <a:ext cx="3366016" cy="102790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821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862527"/>
            <a:ext cx="6831033" cy="31313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3971359"/>
            <a:ext cx="3350547" cy="1946301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5917660"/>
            <a:ext cx="3350547" cy="87039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3971359"/>
            <a:ext cx="3367048" cy="1946301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5917660"/>
            <a:ext cx="3367048" cy="87039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2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337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2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1080029"/>
            <a:ext cx="2554418" cy="3780102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2332567"/>
            <a:ext cx="4009519" cy="11512811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4860131"/>
            <a:ext cx="2554418" cy="9003995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21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1080029"/>
            <a:ext cx="2554418" cy="3780102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2332567"/>
            <a:ext cx="4009519" cy="11512811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4860131"/>
            <a:ext cx="2554418" cy="9003995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2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862527"/>
            <a:ext cx="6831033" cy="3131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4312617"/>
            <a:ext cx="6831033" cy="10279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15015410"/>
            <a:ext cx="1782009" cy="8625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3493F-5746-2B4C-9CC8-31BD622BC834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15015410"/>
            <a:ext cx="2673013" cy="8625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15015410"/>
            <a:ext cx="1782009" cy="8625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074F8-E63C-F84C-B982-2FBE2F6F0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8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Down Arrow 63">
            <a:extLst>
              <a:ext uri="{FF2B5EF4-FFF2-40B4-BE49-F238E27FC236}">
                <a16:creationId xmlns:a16="http://schemas.microsoft.com/office/drawing/2014/main" id="{097155CD-6A6F-B44A-814A-67BCA082D4E2}"/>
              </a:ext>
            </a:extLst>
          </p:cNvPr>
          <p:cNvSpPr/>
          <p:nvPr/>
        </p:nvSpPr>
        <p:spPr>
          <a:xfrm rot="9321038" flipH="1">
            <a:off x="3856243" y="10311194"/>
            <a:ext cx="72916" cy="2855197"/>
          </a:xfrm>
          <a:prstGeom prst="downArrow">
            <a:avLst/>
          </a:prstGeom>
          <a:solidFill>
            <a:srgbClr val="7030A0">
              <a:alpha val="70000"/>
            </a:srgbClr>
          </a:solidFill>
          <a:ln w="38100">
            <a:solidFill>
              <a:srgbClr val="7030A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8" name="Down Arrow 57">
            <a:extLst>
              <a:ext uri="{FF2B5EF4-FFF2-40B4-BE49-F238E27FC236}">
                <a16:creationId xmlns:a16="http://schemas.microsoft.com/office/drawing/2014/main" id="{1795B81E-F6D2-8347-A30B-2FF3A4B0FBA2}"/>
              </a:ext>
            </a:extLst>
          </p:cNvPr>
          <p:cNvSpPr/>
          <p:nvPr/>
        </p:nvSpPr>
        <p:spPr>
          <a:xfrm rot="9924917" flipV="1">
            <a:off x="3913033" y="4379491"/>
            <a:ext cx="92450" cy="7123721"/>
          </a:xfrm>
          <a:prstGeom prst="downArrow">
            <a:avLst>
              <a:gd name="adj1" fmla="val 50000"/>
              <a:gd name="adj2" fmla="val 64414"/>
            </a:avLst>
          </a:prstGeom>
          <a:solidFill>
            <a:srgbClr val="00B050">
              <a:alpha val="70000"/>
            </a:srgbClr>
          </a:solidFill>
          <a:ln w="22225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4" name="Down Arrow 53">
            <a:extLst>
              <a:ext uri="{FF2B5EF4-FFF2-40B4-BE49-F238E27FC236}">
                <a16:creationId xmlns:a16="http://schemas.microsoft.com/office/drawing/2014/main" id="{C490430E-1F64-7B4E-A87D-C49C7D0F69C6}"/>
              </a:ext>
            </a:extLst>
          </p:cNvPr>
          <p:cNvSpPr/>
          <p:nvPr/>
        </p:nvSpPr>
        <p:spPr>
          <a:xfrm rot="10800000">
            <a:off x="704298" y="10473055"/>
            <a:ext cx="55755" cy="929581"/>
          </a:xfrm>
          <a:prstGeom prst="downArrow">
            <a:avLst/>
          </a:prstGeom>
          <a:solidFill>
            <a:srgbClr val="7030A0">
              <a:alpha val="70000"/>
            </a:srgbClr>
          </a:solidFill>
          <a:ln w="38100">
            <a:solidFill>
              <a:srgbClr val="7030A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3" name="Down Arrow 52">
            <a:extLst>
              <a:ext uri="{FF2B5EF4-FFF2-40B4-BE49-F238E27FC236}">
                <a16:creationId xmlns:a16="http://schemas.microsoft.com/office/drawing/2014/main" id="{A1B1EF55-1352-7043-B6F1-F919990B95EE}"/>
              </a:ext>
            </a:extLst>
          </p:cNvPr>
          <p:cNvSpPr/>
          <p:nvPr/>
        </p:nvSpPr>
        <p:spPr>
          <a:xfrm rot="11570759" flipV="1">
            <a:off x="2086392" y="4414698"/>
            <a:ext cx="87611" cy="7076932"/>
          </a:xfrm>
          <a:prstGeom prst="downArrow">
            <a:avLst>
              <a:gd name="adj1" fmla="val 50000"/>
              <a:gd name="adj2" fmla="val 64414"/>
            </a:avLst>
          </a:prstGeom>
          <a:solidFill>
            <a:srgbClr val="00B050">
              <a:alpha val="70000"/>
            </a:srgbClr>
          </a:solidFill>
          <a:ln w="22225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9D1609B4-08FA-3441-BDB8-56AFFAE6467F}"/>
              </a:ext>
            </a:extLst>
          </p:cNvPr>
          <p:cNvSpPr/>
          <p:nvPr/>
        </p:nvSpPr>
        <p:spPr>
          <a:xfrm rot="2159158">
            <a:off x="4232817" y="6830060"/>
            <a:ext cx="60325" cy="2797175"/>
          </a:xfrm>
          <a:prstGeom prst="downArrow">
            <a:avLst/>
          </a:prstGeom>
          <a:solidFill>
            <a:srgbClr val="7030A0">
              <a:alpha val="70000"/>
            </a:srgbClr>
          </a:solidFill>
          <a:ln w="38100">
            <a:solidFill>
              <a:srgbClr val="7030A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A81DFD2E-F446-D045-A1ED-A34870DE6832}"/>
              </a:ext>
            </a:extLst>
          </p:cNvPr>
          <p:cNvSpPr/>
          <p:nvPr/>
        </p:nvSpPr>
        <p:spPr>
          <a:xfrm rot="9924917" flipV="1">
            <a:off x="3865152" y="4413250"/>
            <a:ext cx="80645" cy="4789170"/>
          </a:xfrm>
          <a:prstGeom prst="downArrow">
            <a:avLst>
              <a:gd name="adj1" fmla="val 50000"/>
              <a:gd name="adj2" fmla="val 64414"/>
            </a:avLst>
          </a:prstGeom>
          <a:solidFill>
            <a:srgbClr val="00B050">
              <a:alpha val="70000"/>
            </a:srgbClr>
          </a:solidFill>
          <a:ln w="22225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E1277A0D-30A5-3946-9859-B430D6ECCE65}"/>
              </a:ext>
            </a:extLst>
          </p:cNvPr>
          <p:cNvSpPr/>
          <p:nvPr/>
        </p:nvSpPr>
        <p:spPr>
          <a:xfrm rot="9201904" flipV="1">
            <a:off x="4249962" y="4320540"/>
            <a:ext cx="78105" cy="3608070"/>
          </a:xfrm>
          <a:prstGeom prst="downArrow">
            <a:avLst>
              <a:gd name="adj1" fmla="val 50000"/>
              <a:gd name="adj2" fmla="val 64414"/>
            </a:avLst>
          </a:prstGeom>
          <a:solidFill>
            <a:srgbClr val="00B050">
              <a:alpha val="70000"/>
            </a:srgbClr>
          </a:solidFill>
          <a:ln w="22225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9467D74-62BF-4F49-9527-EF286B523918}"/>
              </a:ext>
            </a:extLst>
          </p:cNvPr>
          <p:cNvSpPr/>
          <p:nvPr/>
        </p:nvSpPr>
        <p:spPr>
          <a:xfrm>
            <a:off x="892717" y="584200"/>
            <a:ext cx="1371600" cy="8382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Coordinate file input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0265FDA-6DDC-D04F-BE34-20E3B7294EC7}"/>
              </a:ext>
            </a:extLst>
          </p:cNvPr>
          <p:cNvSpPr/>
          <p:nvPr/>
        </p:nvSpPr>
        <p:spPr>
          <a:xfrm>
            <a:off x="2492917" y="584200"/>
            <a:ext cx="1574800" cy="8382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Density map file input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DC7D29A-13CE-6F45-A2FA-E49398C59BDC}"/>
              </a:ext>
            </a:extLst>
          </p:cNvPr>
          <p:cNvSpPr/>
          <p:nvPr/>
        </p:nvSpPr>
        <p:spPr>
          <a:xfrm>
            <a:off x="4486817" y="584200"/>
            <a:ext cx="3149600" cy="990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-f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allows adding single file.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-i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allows adding a batch text file (file with a path to an input file on each line).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947C302-6B04-F14F-A5AC-EA56F111380A}"/>
              </a:ext>
            </a:extLst>
          </p:cNvPr>
          <p:cNvSpPr/>
          <p:nvPr/>
        </p:nvSpPr>
        <p:spPr>
          <a:xfrm>
            <a:off x="232317" y="63500"/>
            <a:ext cx="7391400" cy="431800"/>
          </a:xfrm>
          <a:prstGeom prst="round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The input layer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9EA714-E409-F546-A518-5ACEFE891514}"/>
              </a:ext>
            </a:extLst>
          </p:cNvPr>
          <p:cNvSpPr/>
          <p:nvPr/>
        </p:nvSpPr>
        <p:spPr>
          <a:xfrm>
            <a:off x="2492917" y="2349500"/>
            <a:ext cx="1651000" cy="8382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Remove noise and re-box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082251BA-9473-E14B-90A9-E92741B857AE}"/>
              </a:ext>
            </a:extLst>
          </p:cNvPr>
          <p:cNvSpPr/>
          <p:nvPr/>
        </p:nvSpPr>
        <p:spPr>
          <a:xfrm>
            <a:off x="3234597" y="1447800"/>
            <a:ext cx="45085" cy="876300"/>
          </a:xfrm>
          <a:prstGeom prst="downArrow">
            <a:avLst/>
          </a:prstGeom>
          <a:solidFill>
            <a:srgbClr val="00B050">
              <a:alpha val="70000"/>
            </a:srgbClr>
          </a:solidFill>
          <a:ln w="38100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B2805E8-52C6-0F4A-8330-7639FF832DDE}"/>
              </a:ext>
            </a:extLst>
          </p:cNvPr>
          <p:cNvSpPr/>
          <p:nvPr/>
        </p:nvSpPr>
        <p:spPr>
          <a:xfrm>
            <a:off x="257717" y="1676400"/>
            <a:ext cx="7366000" cy="431800"/>
          </a:xfrm>
          <a:prstGeom prst="round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The input manipulation layer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77C2984-7F81-6540-993E-5C88990E6332}"/>
              </a:ext>
            </a:extLst>
          </p:cNvPr>
          <p:cNvSpPr/>
          <p:nvPr/>
        </p:nvSpPr>
        <p:spPr>
          <a:xfrm>
            <a:off x="511717" y="2336800"/>
            <a:ext cx="1765300" cy="8382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Compute theoretical map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5A27101E-9E0E-664A-8364-C8A4130A6D74}"/>
              </a:ext>
            </a:extLst>
          </p:cNvPr>
          <p:cNvSpPr/>
          <p:nvPr/>
        </p:nvSpPr>
        <p:spPr>
          <a:xfrm>
            <a:off x="1527717" y="1435100"/>
            <a:ext cx="45085" cy="876300"/>
          </a:xfrm>
          <a:prstGeom prst="downArrow">
            <a:avLst/>
          </a:prstGeom>
          <a:solidFill>
            <a:srgbClr val="00B050">
              <a:alpha val="70000"/>
            </a:srgbClr>
          </a:solidFill>
          <a:ln w="38100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46405FD-C697-204B-B7E7-530AF51AC66C}"/>
              </a:ext>
            </a:extLst>
          </p:cNvPr>
          <p:cNvSpPr/>
          <p:nvPr/>
        </p:nvSpPr>
        <p:spPr>
          <a:xfrm>
            <a:off x="537117" y="3644900"/>
            <a:ext cx="3632200" cy="8382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Centre, map to spheres, remove phases and compute SH coefficients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D7F9B272-D447-ED4B-85D0-A9B25F155583}"/>
              </a:ext>
            </a:extLst>
          </p:cNvPr>
          <p:cNvSpPr/>
          <p:nvPr/>
        </p:nvSpPr>
        <p:spPr>
          <a:xfrm rot="19692926" flipH="1">
            <a:off x="1602012" y="3119120"/>
            <a:ext cx="45085" cy="523240"/>
          </a:xfrm>
          <a:prstGeom prst="downArrow">
            <a:avLst/>
          </a:prstGeom>
          <a:solidFill>
            <a:srgbClr val="00B050">
              <a:alpha val="70000"/>
            </a:srgbClr>
          </a:solidFill>
          <a:ln w="38100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69E55F2B-A239-8B45-847D-20E1FDEFF6E2}"/>
              </a:ext>
            </a:extLst>
          </p:cNvPr>
          <p:cNvSpPr/>
          <p:nvPr/>
        </p:nvSpPr>
        <p:spPr>
          <a:xfrm rot="2576734">
            <a:off x="3091087" y="3133090"/>
            <a:ext cx="64135" cy="567055"/>
          </a:xfrm>
          <a:prstGeom prst="downArrow">
            <a:avLst>
              <a:gd name="adj1" fmla="val 50000"/>
              <a:gd name="adj2" fmla="val 64414"/>
            </a:avLst>
          </a:prstGeom>
          <a:solidFill>
            <a:srgbClr val="00B050">
              <a:alpha val="70000"/>
            </a:srgbClr>
          </a:solidFill>
          <a:ln w="22225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10BBBD9-5A66-EB4C-B73F-FB609E43D1BA}"/>
              </a:ext>
            </a:extLst>
          </p:cNvPr>
          <p:cNvSpPr/>
          <p:nvPr/>
        </p:nvSpPr>
        <p:spPr>
          <a:xfrm>
            <a:off x="4232817" y="2184400"/>
            <a:ext cx="3390900" cy="1371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-s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allows custom resolution.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-a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allows custom bandwidth.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-n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allows custom integration threshold.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-g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allows custom angular resolution.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A8B275C-04FE-9746-A0D8-78085AB11335}"/>
              </a:ext>
            </a:extLst>
          </p:cNvPr>
          <p:cNvSpPr/>
          <p:nvPr/>
        </p:nvSpPr>
        <p:spPr>
          <a:xfrm>
            <a:off x="4258217" y="3632200"/>
            <a:ext cx="3365500" cy="1003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-c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stops COM centre usage.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-p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removes the phases.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--bChange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allows custom blurring/sharpening of the maps.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2718434-159A-304F-9B96-BA39F279C12C}"/>
              </a:ext>
            </a:extLst>
          </p:cNvPr>
          <p:cNvSpPr/>
          <p:nvPr/>
        </p:nvSpPr>
        <p:spPr>
          <a:xfrm>
            <a:off x="232317" y="5321300"/>
            <a:ext cx="1765300" cy="8382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Find peaks in the SO(3) map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D17401E7-BD72-4543-9478-E48A3DC0F518}"/>
              </a:ext>
            </a:extLst>
          </p:cNvPr>
          <p:cNvSpPr/>
          <p:nvPr/>
        </p:nvSpPr>
        <p:spPr>
          <a:xfrm rot="13436857" flipV="1">
            <a:off x="1786797" y="4339590"/>
            <a:ext cx="88265" cy="1094740"/>
          </a:xfrm>
          <a:prstGeom prst="downArrow">
            <a:avLst>
              <a:gd name="adj1" fmla="val 50000"/>
              <a:gd name="adj2" fmla="val 64414"/>
            </a:avLst>
          </a:prstGeom>
          <a:solidFill>
            <a:srgbClr val="00B050">
              <a:alpha val="70000"/>
            </a:srgbClr>
          </a:solidFill>
          <a:ln w="22225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54B576C-615F-A743-949E-4AED80D74575}"/>
              </a:ext>
            </a:extLst>
          </p:cNvPr>
          <p:cNvSpPr/>
          <p:nvPr/>
        </p:nvSpPr>
        <p:spPr>
          <a:xfrm>
            <a:off x="232317" y="4737100"/>
            <a:ext cx="3644900" cy="431800"/>
          </a:xfrm>
          <a:prstGeom prst="round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Symmetry detection layer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A3D1BA1-342B-0B40-80B7-75E4E2286448}"/>
              </a:ext>
            </a:extLst>
          </p:cNvPr>
          <p:cNvSpPr/>
          <p:nvPr/>
        </p:nvSpPr>
        <p:spPr>
          <a:xfrm>
            <a:off x="2023017" y="5346700"/>
            <a:ext cx="1892300" cy="1981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--peakThres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determines the peak outlier threshold.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 --axisTolerance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determines tolerance to axis error in radians.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D541BF2-67A0-8843-8D88-F96E8D77DA78}"/>
              </a:ext>
            </a:extLst>
          </p:cNvPr>
          <p:cNvSpPr/>
          <p:nvPr/>
        </p:nvSpPr>
        <p:spPr>
          <a:xfrm>
            <a:off x="219617" y="6400800"/>
            <a:ext cx="1765300" cy="8382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Detect C</a:t>
            </a:r>
            <a:r>
              <a:rPr lang="en-GB" sz="1800" baseline="-250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n</a:t>
            </a: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 symmetries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3BEF377E-20BC-2C4D-9356-68EE6AC84F4F}"/>
              </a:ext>
            </a:extLst>
          </p:cNvPr>
          <p:cNvSpPr/>
          <p:nvPr/>
        </p:nvSpPr>
        <p:spPr>
          <a:xfrm>
            <a:off x="1070517" y="6184900"/>
            <a:ext cx="45085" cy="177800"/>
          </a:xfrm>
          <a:prstGeom prst="downArrow">
            <a:avLst/>
          </a:prstGeom>
          <a:solidFill>
            <a:srgbClr val="00B050">
              <a:alpha val="70000"/>
            </a:srgbClr>
          </a:solidFill>
          <a:ln w="38100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3A8524B-CBBB-504E-8B2C-D20299F71E87}"/>
              </a:ext>
            </a:extLst>
          </p:cNvPr>
          <p:cNvSpPr/>
          <p:nvPr/>
        </p:nvSpPr>
        <p:spPr>
          <a:xfrm>
            <a:off x="219617" y="7467600"/>
            <a:ext cx="3670300" cy="10795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Detect D, T, O and I symmetries, choose highest symmetry to report and find its symmetry elements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CED4F517-C591-CA4C-9ECB-44E246C0CEB4}"/>
              </a:ext>
            </a:extLst>
          </p:cNvPr>
          <p:cNvSpPr/>
          <p:nvPr/>
        </p:nvSpPr>
        <p:spPr>
          <a:xfrm>
            <a:off x="1057817" y="7251700"/>
            <a:ext cx="45085" cy="177800"/>
          </a:xfrm>
          <a:prstGeom prst="downArrow">
            <a:avLst/>
          </a:prstGeom>
          <a:solidFill>
            <a:srgbClr val="00B050">
              <a:alpha val="70000"/>
            </a:srgbClr>
          </a:solidFill>
          <a:ln w="38100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A509051-6798-5849-98CB-C68F6686DFB1}"/>
              </a:ext>
            </a:extLst>
          </p:cNvPr>
          <p:cNvSpPr/>
          <p:nvPr/>
        </p:nvSpPr>
        <p:spPr>
          <a:xfrm>
            <a:off x="4105817" y="5346700"/>
            <a:ext cx="1701800" cy="17272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Compute required distances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5F456C46-FEE1-AE40-8D21-4A619942338E}"/>
              </a:ext>
            </a:extLst>
          </p:cNvPr>
          <p:cNvSpPr/>
          <p:nvPr/>
        </p:nvSpPr>
        <p:spPr>
          <a:xfrm rot="7520986" flipV="1">
            <a:off x="4134075" y="4211002"/>
            <a:ext cx="114300" cy="1381125"/>
          </a:xfrm>
          <a:prstGeom prst="downArrow">
            <a:avLst>
              <a:gd name="adj1" fmla="val 50000"/>
              <a:gd name="adj2" fmla="val 64414"/>
            </a:avLst>
          </a:prstGeom>
          <a:solidFill>
            <a:srgbClr val="00B050">
              <a:alpha val="70000"/>
            </a:srgbClr>
          </a:solidFill>
          <a:ln w="22225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20C4D64-3F1F-D544-82DF-39817ADCC6BE}"/>
              </a:ext>
            </a:extLst>
          </p:cNvPr>
          <p:cNvSpPr/>
          <p:nvPr/>
        </p:nvSpPr>
        <p:spPr>
          <a:xfrm>
            <a:off x="4105817" y="4737100"/>
            <a:ext cx="3517900" cy="431800"/>
          </a:xfrm>
          <a:prstGeom prst="round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Shape distances layer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6A9EDFE2-63E8-AB4F-B68B-2AA1672C8EF8}"/>
              </a:ext>
            </a:extLst>
          </p:cNvPr>
          <p:cNvSpPr/>
          <p:nvPr/>
        </p:nvSpPr>
        <p:spPr>
          <a:xfrm>
            <a:off x="5858417" y="5359400"/>
            <a:ext cx="1790700" cy="17399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--CCThres 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determines the cross-correlation descriptor threshold. 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 --TSThres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determines the trace sigma descriptor threshold.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F961EDA-16E9-7044-8632-099AB24D0CF5}"/>
              </a:ext>
            </a:extLst>
          </p:cNvPr>
          <p:cNvCxnSpPr>
            <a:cxnSpLocks/>
          </p:cNvCxnSpPr>
          <p:nvPr/>
        </p:nvCxnSpPr>
        <p:spPr>
          <a:xfrm>
            <a:off x="4006760" y="4751705"/>
            <a:ext cx="20020" cy="11164156"/>
          </a:xfrm>
          <a:prstGeom prst="line">
            <a:avLst/>
          </a:prstGeom>
          <a:ln w="571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3C9F8785-0E65-544F-BE79-D71B7BF99A96}"/>
              </a:ext>
            </a:extLst>
          </p:cNvPr>
          <p:cNvSpPr/>
          <p:nvPr/>
        </p:nvSpPr>
        <p:spPr>
          <a:xfrm>
            <a:off x="4105817" y="7226300"/>
            <a:ext cx="3517900" cy="431800"/>
          </a:xfrm>
          <a:prstGeom prst="round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Database pre-calculation layer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3EE128EF-2BA0-D04F-A613-B94FDE001476}"/>
              </a:ext>
            </a:extLst>
          </p:cNvPr>
          <p:cNvSpPr/>
          <p:nvPr/>
        </p:nvSpPr>
        <p:spPr>
          <a:xfrm>
            <a:off x="4118517" y="7759700"/>
            <a:ext cx="1282700" cy="7747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Sort by volume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FA5511CE-53F2-2C4F-824A-3FD50F39DBCC}"/>
              </a:ext>
            </a:extLst>
          </p:cNvPr>
          <p:cNvSpPr/>
          <p:nvPr/>
        </p:nvSpPr>
        <p:spPr>
          <a:xfrm>
            <a:off x="5591717" y="9172516"/>
            <a:ext cx="2057400" cy="1524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--dbFile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 states the database file.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--dbSizeLim </a:t>
            </a:r>
            <a:r>
              <a:rPr lang="en-GB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option determines the volume similarity required to compare against database.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E86EA55F-F6C0-6D40-8EC0-B2C21D680C04}"/>
              </a:ext>
            </a:extLst>
          </p:cNvPr>
          <p:cNvSpPr/>
          <p:nvPr/>
        </p:nvSpPr>
        <p:spPr>
          <a:xfrm>
            <a:off x="5667917" y="7759700"/>
            <a:ext cx="1930400" cy="774700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Save SH coefficients to file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Down Arrow 35">
            <a:extLst>
              <a:ext uri="{FF2B5EF4-FFF2-40B4-BE49-F238E27FC236}">
                <a16:creationId xmlns:a16="http://schemas.microsoft.com/office/drawing/2014/main" id="{C76E358D-5CE1-AA41-8691-FE5500C3BD3A}"/>
              </a:ext>
            </a:extLst>
          </p:cNvPr>
          <p:cNvSpPr/>
          <p:nvPr/>
        </p:nvSpPr>
        <p:spPr>
          <a:xfrm rot="16200000">
            <a:off x="5503134" y="8137208"/>
            <a:ext cx="45085" cy="177800"/>
          </a:xfrm>
          <a:prstGeom prst="downArrow">
            <a:avLst/>
          </a:prstGeom>
          <a:solidFill>
            <a:srgbClr val="00B050">
              <a:alpha val="70000"/>
            </a:srgbClr>
          </a:solidFill>
          <a:ln w="38100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52F2616C-BDAF-D146-9402-23EFE8323D88}"/>
              </a:ext>
            </a:extLst>
          </p:cNvPr>
          <p:cNvSpPr/>
          <p:nvPr/>
        </p:nvSpPr>
        <p:spPr>
          <a:xfrm>
            <a:off x="225967" y="9351645"/>
            <a:ext cx="3269615" cy="1079500"/>
          </a:xfrm>
          <a:prstGeom prst="roundRect">
            <a:avLst/>
          </a:prstGeom>
          <a:solidFill>
            <a:schemeClr val="accent6">
              <a:lumMod val="75000"/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Report results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Down Arrow 37">
            <a:extLst>
              <a:ext uri="{FF2B5EF4-FFF2-40B4-BE49-F238E27FC236}">
                <a16:creationId xmlns:a16="http://schemas.microsoft.com/office/drawing/2014/main" id="{0F8FDD80-57CD-274E-83C2-3E1D12C186A7}"/>
              </a:ext>
            </a:extLst>
          </p:cNvPr>
          <p:cNvSpPr/>
          <p:nvPr/>
        </p:nvSpPr>
        <p:spPr>
          <a:xfrm>
            <a:off x="973997" y="8603615"/>
            <a:ext cx="55245" cy="706120"/>
          </a:xfrm>
          <a:prstGeom prst="downArrow">
            <a:avLst/>
          </a:prstGeom>
          <a:solidFill>
            <a:srgbClr val="7030A0">
              <a:alpha val="70000"/>
            </a:srgbClr>
          </a:solidFill>
          <a:ln w="38100">
            <a:solidFill>
              <a:srgbClr val="7030A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E1AD3B3D-D3FC-DC45-B1B1-33F955DD3737}"/>
              </a:ext>
            </a:extLst>
          </p:cNvPr>
          <p:cNvSpPr/>
          <p:nvPr/>
        </p:nvSpPr>
        <p:spPr>
          <a:xfrm>
            <a:off x="239302" y="8686165"/>
            <a:ext cx="3644900" cy="431800"/>
          </a:xfrm>
          <a:prstGeom prst="round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Output layer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Down Arrow 39">
            <a:extLst>
              <a:ext uri="{FF2B5EF4-FFF2-40B4-BE49-F238E27FC236}">
                <a16:creationId xmlns:a16="http://schemas.microsoft.com/office/drawing/2014/main" id="{FAB9BA88-8972-9645-8E85-F62DF7ACA66C}"/>
              </a:ext>
            </a:extLst>
          </p:cNvPr>
          <p:cNvSpPr/>
          <p:nvPr/>
        </p:nvSpPr>
        <p:spPr>
          <a:xfrm rot="5400000">
            <a:off x="3778792" y="9773920"/>
            <a:ext cx="68580" cy="525780"/>
          </a:xfrm>
          <a:prstGeom prst="downArrow">
            <a:avLst/>
          </a:prstGeom>
          <a:solidFill>
            <a:srgbClr val="7030A0">
              <a:alpha val="70000"/>
            </a:srgbClr>
          </a:solidFill>
          <a:ln w="38100">
            <a:solidFill>
              <a:srgbClr val="7030A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1" name="Down Arrow 40">
            <a:extLst>
              <a:ext uri="{FF2B5EF4-FFF2-40B4-BE49-F238E27FC236}">
                <a16:creationId xmlns:a16="http://schemas.microsoft.com/office/drawing/2014/main" id="{93ACD92D-E261-5544-AFDB-F5879A007D58}"/>
              </a:ext>
            </a:extLst>
          </p:cNvPr>
          <p:cNvSpPr/>
          <p:nvPr/>
        </p:nvSpPr>
        <p:spPr>
          <a:xfrm rot="4096125">
            <a:off x="4856387" y="7670165"/>
            <a:ext cx="59055" cy="2874645"/>
          </a:xfrm>
          <a:prstGeom prst="downArrow">
            <a:avLst/>
          </a:prstGeom>
          <a:solidFill>
            <a:srgbClr val="7030A0">
              <a:alpha val="70000"/>
            </a:srgbClr>
          </a:solidFill>
          <a:ln w="38100">
            <a:solidFill>
              <a:srgbClr val="7030A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00761C7D-F8F6-5845-821F-7852F8D2F843}"/>
              </a:ext>
            </a:extLst>
          </p:cNvPr>
          <p:cNvSpPr/>
          <p:nvPr/>
        </p:nvSpPr>
        <p:spPr>
          <a:xfrm>
            <a:off x="4080417" y="8684448"/>
            <a:ext cx="3517900" cy="431800"/>
          </a:xfrm>
          <a:prstGeom prst="round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Compare to database layer</a:t>
            </a:r>
            <a:endParaRPr lang="en-GB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0CF7EE5D-3791-D14B-85C6-68617D84F71D}"/>
              </a:ext>
            </a:extLst>
          </p:cNvPr>
          <p:cNvSpPr/>
          <p:nvPr/>
        </p:nvSpPr>
        <p:spPr>
          <a:xfrm>
            <a:off x="4104547" y="9215176"/>
            <a:ext cx="1435100" cy="1440815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Compute distances to database entries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DB30A71-B95D-9B4A-AB54-FAB4883CB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17" y="0"/>
            <a:ext cx="7920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CA780-6ABE-F845-ACDE-DDC07BB0423E}"/>
              </a:ext>
            </a:extLst>
          </p:cNvPr>
          <p:cNvSpPr/>
          <p:nvPr/>
        </p:nvSpPr>
        <p:spPr>
          <a:xfrm>
            <a:off x="338003" y="10747904"/>
            <a:ext cx="3577313" cy="431800"/>
          </a:xfrm>
          <a:prstGeom prst="round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Map Rotation layer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999C5D26-E3CA-6140-B933-96FD51921061}"/>
              </a:ext>
            </a:extLst>
          </p:cNvPr>
          <p:cNvSpPr/>
          <p:nvPr/>
        </p:nvSpPr>
        <p:spPr>
          <a:xfrm>
            <a:off x="4067717" y="10751380"/>
            <a:ext cx="3577313" cy="431800"/>
          </a:xfrm>
          <a:prstGeom prst="round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Map Overlay layer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6FE33D9D-E375-544C-9E41-F31FE52654AC}"/>
              </a:ext>
            </a:extLst>
          </p:cNvPr>
          <p:cNvSpPr/>
          <p:nvPr/>
        </p:nvSpPr>
        <p:spPr>
          <a:xfrm>
            <a:off x="284069" y="11414138"/>
            <a:ext cx="1435100" cy="1440815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Rotate and translate map; save result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0F3ABF89-166F-B94A-A490-A3946553501F}"/>
              </a:ext>
            </a:extLst>
          </p:cNvPr>
          <p:cNvSpPr/>
          <p:nvPr/>
        </p:nvSpPr>
        <p:spPr>
          <a:xfrm>
            <a:off x="1781518" y="11415661"/>
            <a:ext cx="2157767" cy="1524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 dirty="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--</a:t>
            </a:r>
            <a:r>
              <a:rPr lang="en-GB" sz="1200" dirty="0" err="1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rotX</a:t>
            </a:r>
            <a:r>
              <a:rPr lang="en-GB" sz="1200" dirty="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, --</a:t>
            </a:r>
            <a:r>
              <a:rPr lang="en-GB" sz="1200" dirty="0" err="1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rotY</a:t>
            </a:r>
            <a:r>
              <a:rPr lang="en-GB" sz="1200" dirty="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, --</a:t>
            </a:r>
            <a:r>
              <a:rPr lang="en-GB" sz="1200" dirty="0" err="1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rotZ</a:t>
            </a:r>
            <a:r>
              <a:rPr lang="en-GB" sz="1200" dirty="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 and --</a:t>
            </a:r>
            <a:r>
              <a:rPr lang="en-GB" sz="1200" dirty="0" err="1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rotAng</a:t>
            </a:r>
            <a:r>
              <a:rPr lang="en-GB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options control rotation in angle axis format.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 dirty="0">
                <a:solidFill>
                  <a:srgbClr val="000000"/>
                </a:solidFill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--</a:t>
            </a:r>
            <a:r>
              <a:rPr lang="en-GB" sz="1200" dirty="0" err="1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trsX</a:t>
            </a:r>
            <a:r>
              <a:rPr lang="en-GB" sz="1200" dirty="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, --</a:t>
            </a:r>
            <a:r>
              <a:rPr lang="en-GB" sz="1200" dirty="0" err="1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trsY</a:t>
            </a:r>
            <a:r>
              <a:rPr lang="en-GB" sz="1200" dirty="0">
                <a:solidFill>
                  <a:srgbClr val="000000"/>
                </a:solidFill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 and –</a:t>
            </a:r>
            <a:r>
              <a:rPr lang="en-GB" sz="1200" dirty="0" err="1">
                <a:solidFill>
                  <a:srgbClr val="000000"/>
                </a:solidFill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trsZ</a:t>
            </a:r>
            <a:r>
              <a:rPr lang="en-GB" sz="1200" dirty="0">
                <a:solidFill>
                  <a:srgbClr val="000000"/>
                </a:solidFill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 options control translation in Angstroms.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5BDABE2C-ED53-384C-8954-552DABA4F746}"/>
              </a:ext>
            </a:extLst>
          </p:cNvPr>
          <p:cNvSpPr/>
          <p:nvPr/>
        </p:nvSpPr>
        <p:spPr>
          <a:xfrm>
            <a:off x="4104547" y="11402636"/>
            <a:ext cx="1563370" cy="1440815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Find optimal rotation using Patterson maps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7AAFD1F8-9B10-CE43-B07C-93CA137ACEEA}"/>
              </a:ext>
            </a:extLst>
          </p:cNvPr>
          <p:cNvSpPr/>
          <p:nvPr/>
        </p:nvSpPr>
        <p:spPr>
          <a:xfrm>
            <a:off x="5858417" y="11376796"/>
            <a:ext cx="1786612" cy="1440815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Re-load data with phases and apply rotation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9" name="Down Arrow 58">
            <a:extLst>
              <a:ext uri="{FF2B5EF4-FFF2-40B4-BE49-F238E27FC236}">
                <a16:creationId xmlns:a16="http://schemas.microsoft.com/office/drawing/2014/main" id="{D9DC4305-F565-0944-A49C-360BC8DC812A}"/>
              </a:ext>
            </a:extLst>
          </p:cNvPr>
          <p:cNvSpPr/>
          <p:nvPr/>
        </p:nvSpPr>
        <p:spPr>
          <a:xfrm rot="16200000">
            <a:off x="5722131" y="11985760"/>
            <a:ext cx="45085" cy="177800"/>
          </a:xfrm>
          <a:prstGeom prst="downArrow">
            <a:avLst/>
          </a:prstGeom>
          <a:solidFill>
            <a:srgbClr val="00B050">
              <a:alpha val="70000"/>
            </a:srgbClr>
          </a:solidFill>
          <a:ln w="38100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C5829CC1-A383-0845-B428-77866E2C0448}"/>
              </a:ext>
            </a:extLst>
          </p:cNvPr>
          <p:cNvSpPr/>
          <p:nvPr/>
        </p:nvSpPr>
        <p:spPr>
          <a:xfrm>
            <a:off x="5976729" y="12998319"/>
            <a:ext cx="1646987" cy="1440815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Find optimal translation using translation function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" name="Down Arrow 60">
            <a:extLst>
              <a:ext uri="{FF2B5EF4-FFF2-40B4-BE49-F238E27FC236}">
                <a16:creationId xmlns:a16="http://schemas.microsoft.com/office/drawing/2014/main" id="{0993C7C5-BD8C-D648-A94B-A8460909CD74}"/>
              </a:ext>
            </a:extLst>
          </p:cNvPr>
          <p:cNvSpPr/>
          <p:nvPr/>
        </p:nvSpPr>
        <p:spPr>
          <a:xfrm>
            <a:off x="6729181" y="12819064"/>
            <a:ext cx="45085" cy="177800"/>
          </a:xfrm>
          <a:prstGeom prst="downArrow">
            <a:avLst/>
          </a:prstGeom>
          <a:solidFill>
            <a:srgbClr val="00B050">
              <a:alpha val="70000"/>
            </a:srgbClr>
          </a:solidFill>
          <a:ln w="38100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BF823028-FFF1-BE48-B9AB-9D90EE618058}"/>
              </a:ext>
            </a:extLst>
          </p:cNvPr>
          <p:cNvSpPr/>
          <p:nvPr/>
        </p:nvSpPr>
        <p:spPr>
          <a:xfrm>
            <a:off x="4117085" y="13020803"/>
            <a:ext cx="1550831" cy="1440815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 (Body CS)" panose="02020603050405020304" pitchFamily="18" charset="0"/>
              </a:rPr>
              <a:t>Apply translation and save resulting structure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3" name="Down Arrow 62">
            <a:extLst>
              <a:ext uri="{FF2B5EF4-FFF2-40B4-BE49-F238E27FC236}">
                <a16:creationId xmlns:a16="http://schemas.microsoft.com/office/drawing/2014/main" id="{8AAF85FA-22B7-7C4D-9DC0-DC51316E1E8B}"/>
              </a:ext>
            </a:extLst>
          </p:cNvPr>
          <p:cNvSpPr/>
          <p:nvPr/>
        </p:nvSpPr>
        <p:spPr>
          <a:xfrm rot="5400000">
            <a:off x="5808152" y="13533406"/>
            <a:ext cx="45719" cy="326191"/>
          </a:xfrm>
          <a:prstGeom prst="downArrow">
            <a:avLst/>
          </a:prstGeom>
          <a:solidFill>
            <a:srgbClr val="00B050">
              <a:alpha val="70000"/>
            </a:srgbClr>
          </a:solidFill>
          <a:ln w="38100">
            <a:solidFill>
              <a:schemeClr val="accent6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3BCC5EC7-D4AE-C342-A593-BB08DE4D7DA4}"/>
              </a:ext>
            </a:extLst>
          </p:cNvPr>
          <p:cNvSpPr/>
          <p:nvPr/>
        </p:nvSpPr>
        <p:spPr>
          <a:xfrm>
            <a:off x="4169317" y="14614605"/>
            <a:ext cx="3429000" cy="10627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GB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200" dirty="0">
                <a:solidFill>
                  <a:srgbClr val="000000"/>
                </a:solidFill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--</a:t>
            </a:r>
            <a:r>
              <a:rPr lang="en-GB" sz="1200" dirty="0" err="1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extraCellSpace</a:t>
            </a:r>
            <a:r>
              <a:rPr lang="en-GB" sz="1200" dirty="0">
                <a:solidFill>
                  <a:srgbClr val="000000"/>
                </a:solidFill>
                <a:effectLst/>
                <a:latin typeface="American Typewriter" panose="02090604020004020304" pitchFamily="18" charset="77"/>
                <a:ea typeface="Calibri" panose="020F0502020204030204" pitchFamily="34" charset="0"/>
                <a:cs typeface="Times New Roman (Body CS)" panose="02020603050405020304" pitchFamily="18" charset="0"/>
              </a:rPr>
              <a:t> argument controls any extra space to be added to the structure. Adding some may avoid some artefacts.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25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352</Words>
  <Application>Microsoft Macintosh PowerPoint</Application>
  <PresentationFormat>Custom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American Typewriter</vt:lpstr>
      <vt:lpstr>Arial</vt:lpstr>
      <vt:lpstr>Calibri</vt:lpstr>
      <vt:lpstr>Calibri Light</vt:lpstr>
      <vt:lpstr>Symbol</vt:lpstr>
      <vt:lpstr>Times New Roman</vt:lpstr>
      <vt:lpstr>Times New Roman (Body CS)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Michal Tykac</dc:creator>
  <cp:lastModifiedBy>Michal Tykac</cp:lastModifiedBy>
  <cp:revision>24</cp:revision>
  <dcterms:created xsi:type="dcterms:W3CDTF">2018-06-11T17:17:08Z</dcterms:created>
  <dcterms:modified xsi:type="dcterms:W3CDTF">2018-06-11T17:33:29Z</dcterms:modified>
</cp:coreProperties>
</file>